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7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26" autoAdjust="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DF4D8-01A1-4F35-9402-B2A46B39340C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592B3-FA0B-4E71-BF4F-ACD5A991C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7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7744-69DB-4574-A1D8-34D55484B421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EEBBB-2107-4030-B649-BCA7CEFE0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9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FE688-5E65-4EE4-8444-0AD93FACFE72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ABEFF-4442-4A21-ABAC-92B2BD22F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6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A5158-3935-4AA4-911A-CD847F05FADF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FF634-7F60-44D5-B37F-93A3DF558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48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CEE52-1CA8-4D4C-9CE0-B0EF72D7F7B2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0E491-4D74-4C44-B5EF-8DC7488BB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3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863F8-3CFB-4558-ACF5-2FD3E2A21238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196D8-5A62-4B4D-99D1-411892206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61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66186-D920-425A-B364-5ABCA6763925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3574A-D5BE-49B8-A2E0-CB59CE9FD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73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34686-C5E4-4FE8-BCBE-AE568E0159E3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75ED9-A912-4080-A97B-41FD23359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97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DE99D-2C22-4524-82DE-B4C02BB4C39B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82167-9927-4203-B6CF-A5DAC7043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68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19497-3833-444B-8101-BE1581D525F8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FAD35-AA25-4243-AABA-E6FE9895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603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9AFDD-BEFF-4F32-825E-5A9429597DAD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29482-57D1-4DF5-8153-CADE698D6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30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3A9017-1F57-41D9-B6B6-AB3732D6C46F}" type="datetimeFigureOut">
              <a:rPr lang="ru-RU"/>
              <a:pPr>
                <a:defRPr/>
              </a:pPr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EDF316-9EBB-4D1D-9BDF-41728605A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4.jpg"/><Relationship Id="rId7" Type="http://schemas.openxmlformats.org/officeDocument/2006/relationships/audio" Target="../media/audio1.wav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hyperlink" Target="http://schools.techno.ru/sch758/HIST/1001.HTM" TargetMode="External"/><Relationship Id="rId7" Type="http://schemas.openxmlformats.org/officeDocument/2006/relationships/slide" Target="slide3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microsoft.com/office/2007/relationships/hdphoto" Target="../media/hdphoto4.wdp"/><Relationship Id="rId4" Type="http://schemas.openxmlformats.org/officeDocument/2006/relationships/image" Target="../media/image40.pn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45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slide" Target="slide3.xml"/><Relationship Id="rId7" Type="http://schemas.openxmlformats.org/officeDocument/2006/relationships/image" Target="../media/image49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chools.techno.ru/sch758/HIST/1001.HTM" TargetMode="External"/><Relationship Id="rId5" Type="http://schemas.openxmlformats.org/officeDocument/2006/relationships/image" Target="../media/image43.jpe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43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3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43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3.xml"/><Relationship Id="rId4" Type="http://schemas.openxmlformats.org/officeDocument/2006/relationships/image" Target="../media/image6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Alan_Turing_cropped.jpg" TargetMode="External"/><Relationship Id="rId7" Type="http://schemas.openxmlformats.org/officeDocument/2006/relationships/image" Target="../media/image43.jpe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3.xml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5.png"/><Relationship Id="rId7" Type="http://schemas.openxmlformats.org/officeDocument/2006/relationships/slide" Target="slide3.xml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66.png"/><Relationship Id="rId4" Type="http://schemas.microsoft.com/office/2007/relationships/hdphoto" Target="../media/hdphoto6.wdp"/><Relationship Id="rId9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7" Type="http://schemas.openxmlformats.org/officeDocument/2006/relationships/image" Target="../media/image43.jpe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3.xml"/><Relationship Id="rId4" Type="http://schemas.openxmlformats.org/officeDocument/2006/relationships/image" Target="../media/image6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" TargetMode="External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slide" Target="slide7.xml"/><Relationship Id="rId26" Type="http://schemas.openxmlformats.org/officeDocument/2006/relationships/slide" Target="slide15.xml"/><Relationship Id="rId3" Type="http://schemas.openxmlformats.org/officeDocument/2006/relationships/image" Target="../media/image4.png"/><Relationship Id="rId21" Type="http://schemas.openxmlformats.org/officeDocument/2006/relationships/slide" Target="slide10.xml"/><Relationship Id="rId34" Type="http://schemas.openxmlformats.org/officeDocument/2006/relationships/slide" Target="slide23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slide" Target="slide6.xml"/><Relationship Id="rId25" Type="http://schemas.openxmlformats.org/officeDocument/2006/relationships/slide" Target="slide14.xml"/><Relationship Id="rId33" Type="http://schemas.openxmlformats.org/officeDocument/2006/relationships/slide" Target="slide22.xml"/><Relationship Id="rId2" Type="http://schemas.openxmlformats.org/officeDocument/2006/relationships/image" Target="../media/image3.jpeg"/><Relationship Id="rId16" Type="http://schemas.openxmlformats.org/officeDocument/2006/relationships/slide" Target="slide5.xml"/><Relationship Id="rId20" Type="http://schemas.openxmlformats.org/officeDocument/2006/relationships/slide" Target="slide9.xml"/><Relationship Id="rId29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slide" Target="slide13.xml"/><Relationship Id="rId32" Type="http://schemas.openxmlformats.org/officeDocument/2006/relationships/slide" Target="slide21.xml"/><Relationship Id="rId5" Type="http://schemas.openxmlformats.org/officeDocument/2006/relationships/image" Target="../media/image6.png"/><Relationship Id="rId15" Type="http://schemas.openxmlformats.org/officeDocument/2006/relationships/slide" Target="slide4.xml"/><Relationship Id="rId23" Type="http://schemas.openxmlformats.org/officeDocument/2006/relationships/slide" Target="slide12.xml"/><Relationship Id="rId28" Type="http://schemas.openxmlformats.org/officeDocument/2006/relationships/slide" Target="slide17.xml"/><Relationship Id="rId36" Type="http://schemas.openxmlformats.org/officeDocument/2006/relationships/slide" Target="slide24.xml"/><Relationship Id="rId10" Type="http://schemas.openxmlformats.org/officeDocument/2006/relationships/image" Target="../media/image11.png"/><Relationship Id="rId19" Type="http://schemas.openxmlformats.org/officeDocument/2006/relationships/slide" Target="slide8.xml"/><Relationship Id="rId31" Type="http://schemas.openxmlformats.org/officeDocument/2006/relationships/slide" Target="slide20.xml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slide" Target="slide11.xml"/><Relationship Id="rId27" Type="http://schemas.openxmlformats.org/officeDocument/2006/relationships/slide" Target="slide16.xml"/><Relationship Id="rId30" Type="http://schemas.openxmlformats.org/officeDocument/2006/relationships/slide" Target="slide19.xml"/><Relationship Id="rId35" Type="http://schemas.openxmlformats.org/officeDocument/2006/relationships/slide" Target="slid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3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../media/image1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3.xml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576" y="-9808"/>
            <a:ext cx="5922576" cy="36317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+mn-cs"/>
              </a:rPr>
              <a:t>Ученые, внесшие </a:t>
            </a:r>
            <a:r>
              <a:rPr lang="ru-RU" sz="4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+mn-cs"/>
              </a:rPr>
              <a:t>существенный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+mn-cs"/>
              </a:rPr>
              <a:t> вклад в развитие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+mn-cs"/>
              </a:rPr>
              <a:t>и становление </a:t>
            </a:r>
            <a:r>
              <a:rPr lang="ru-RU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+mn-cs"/>
              </a:rPr>
              <a:t>информатики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13986" y="4005064"/>
            <a:ext cx="4030014" cy="267765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Работу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выполнял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ученик 11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класса МОУ СОШ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п.В.Фиагдон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Джиоев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Влад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Научный руководитель: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Дзоблаева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М.Х.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15381"/>
            <a:ext cx="4968254" cy="575542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Чарльз Бэббидж </a:t>
            </a:r>
            <a:endParaRPr lang="ru-RU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(1791-1871)</a:t>
            </a:r>
            <a:endParaRPr lang="ru-RU" sz="1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В начале 19 века Чарльз Бэббидж сформулировал основные положения, которые должны лежать в основе конструкции вычислительной машины принципиально нового типа.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    Эти исходные принципы, изложенные более 150 лет назад, полностью реализованы в современных ЭВМ, но для 19 века они оказались преждевременными. Бэббидж сделал попытку создать машину такого типа на основе механического арифмометра, но ее конструкция оказалась очень дорогостоящей, и работы по изготовлению действующей машины закончить не удалось. </a:t>
            </a:r>
            <a:br>
              <a:rPr lang="ru-RU" sz="1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1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    С 1834 года и до конца жизни Бэббидж работал над проектом аналитической машины, не пытаясь ее построить. Только в 1906 году его сын выполнил демонстрационные модели некоторых частей машины. Если бы аналитическая машина была завершена , то , по оценкам Бэббиджа , на сложение и вычитание потребовалось 2 секунды ,  а на умножение и деление – 1 минута. 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53" y="4147463"/>
            <a:ext cx="2942882" cy="216703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70523" y="4119402"/>
            <a:ext cx="2389309" cy="369332"/>
          </a:xfrm>
          <a:prstGeom prst="rect">
            <a:avLst/>
          </a:prstGeom>
        </p:spPr>
        <p:txBody>
          <a:bodyPr wrap="none">
            <a:prstTxWarp prst="textChevron">
              <a:avLst>
                <a:gd name="adj" fmla="val 50000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Аналитическая машина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5500">
                        <a14:foregroundMark x1="58000" y1="18143" x2="46000" y2="44304"/>
                        <a14:foregroundMark x1="45500" y1="14768" x2="34500" y2="36287"/>
                        <a14:foregroundMark x1="42000" y1="1688" x2="31000" y2="10127"/>
                        <a14:foregroundMark x1="27500" y1="21519" x2="33500" y2="41350"/>
                        <a14:foregroundMark x1="25000" y1="22785" x2="26000" y2="29536"/>
                        <a14:foregroundMark x1="27500" y1="29958" x2="25500" y2="33755"/>
                        <a14:foregroundMark x1="22500" y1="84810" x2="12000" y2="78059"/>
                        <a14:foregroundMark x1="76500" y1="84388" x2="55000" y2="94093"/>
                        <a14:foregroundMark x1="47500" y1="94937" x2="22000" y2="88608"/>
                        <a14:foregroundMark x1="51000" y1="70042" x2="36000" y2="84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241592"/>
            <a:ext cx="2736304" cy="3297932"/>
          </a:xfrm>
          <a:prstGeom prst="rect">
            <a:avLst/>
          </a:prstGeom>
          <a:effectLst/>
        </p:spPr>
      </p:pic>
      <p:pic>
        <p:nvPicPr>
          <p:cNvPr id="10246" name="Рисунок 6">
            <a:hlinkClick r:id="rId6" action="ppaction://hlinksldjump">
              <a:snd r:embed="rId7" name="whoosh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380" y="6314494"/>
            <a:ext cx="804511" cy="54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2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0632" y="106328"/>
            <a:ext cx="4863368" cy="67403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  <a:cs typeface="+mn-cs"/>
              </a:rPr>
              <a:t>Норберт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  <a:cs typeface="+mn-cs"/>
              </a:rPr>
              <a:t> Винер (1894 — 1964)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  <a:cs typeface="+mn-cs"/>
              </a:rPr>
              <a:t>Норберт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  <a:cs typeface="+mn-cs"/>
              </a:rPr>
              <a:t> Винер завершил свой первый фундаментальный труд (вышеупомянутую "Кибернетику") в возрасте 54 лет. А до этого была еще полная достижений, сомнений и тревог жизнь большого ученого. К восемнадцати годам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  <a:cs typeface="+mn-cs"/>
              </a:rPr>
              <a:t>Норберт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  <a:cs typeface="+mn-cs"/>
              </a:rPr>
              <a:t> Винер уже числился доктором философии по специальности "математическая логика" в Корнельском и Гарвардском университетах. В девятнадцатилетнем возрасте доктор Винер был приглашен на кафедру математики Массачусетского Технологического Института, "где он и прослужил до последних дней своей малоприметной жизни". Так или примерно так можно было бы закончить биографическую статью об отце современной кибернетики. И всё сказанное было бы правдой, ввиду необыкновенной скромности Винера-человека, но Винеру-ученому, если и удалось спрятаться от человечества, то спрятался он в тени собственной славы.</a:t>
            </a:r>
          </a:p>
        </p:txBody>
      </p:sp>
      <p:pic>
        <p:nvPicPr>
          <p:cNvPr id="1126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2895600"/>
            <a:ext cx="354965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5">
            <a:hlinkClick r:id="rId4" action="ppaction://hlinksldjump">
              <a:snd r:embed="rId5" name="whoosh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"/>
            <a:ext cx="829922" cy="54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2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940" y="0"/>
            <a:ext cx="5474164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Конрад </a:t>
            </a:r>
            <a:r>
              <a:rPr lang="ru-RU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Цузе</a:t>
            </a:r>
            <a:endParaRPr lang="ru-RU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(1910- 1995</a:t>
            </a:r>
            <a:r>
              <a:rPr lang="ru-RU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)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Работы им начаты в 1933 году, а через три года им построена модель механической вычислительной машины, в которой использовались двоичная</a:t>
            </a:r>
            <a:r>
              <a:rPr lang="ru-RU" u="sng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счисления, трехадресная система программирования и перфокарты . </a:t>
            </a:r>
            <a:br>
              <a:rPr lang="ru-RU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  После войны </a:t>
            </a:r>
            <a:r>
              <a:rPr lang="ru-RU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Цузе</a:t>
            </a:r>
            <a:r>
              <a:rPr lang="ru-RU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изготовил модели Z4 и Z5. </a:t>
            </a:r>
            <a:br>
              <a:rPr lang="ru-RU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  </a:t>
            </a:r>
            <a:r>
              <a:rPr lang="ru-RU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Цузе</a:t>
            </a:r>
            <a:r>
              <a:rPr lang="ru-RU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1945 году создал язык PLANKALKUL ("исчисление планов"), который относится к ранним формам алгоритмических языков.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" b="100000" l="0" r="99500">
                        <a14:foregroundMark x1="15500" y1="79026" x2="97000" y2="86891"/>
                        <a14:foregroundMark x1="10000" y1="70787" x2="8000" y2="89139"/>
                        <a14:foregroundMark x1="35500" y1="90637" x2="41500" y2="99625"/>
                        <a14:foregroundMark x1="85000" y1="65543" x2="90000" y2="78277"/>
                        <a14:foregroundMark x1="65000" y1="92509" x2="67000" y2="98876"/>
                        <a14:backgroundMark x1="9000" y1="19850" x2="11000" y2="49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5521"/>
            <a:ext cx="2664296" cy="3407609"/>
          </a:xfrm>
          <a:prstGeom prst="rect">
            <a:avLst/>
          </a:prstGeom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27" y="3746281"/>
            <a:ext cx="3939729" cy="293626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720554" y="3473130"/>
            <a:ext cx="41440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1938 году </a:t>
            </a:r>
            <a:r>
              <a:rPr lang="ru-RU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Цузе</a:t>
            </a:r>
            <a:r>
              <a:rPr lang="ru-RU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изготовил модель машины Z1   на 16 машинных слов, в следующем году - модель Z2, и еще через 2 года он построил первую в мире действующую вычислительную машину с программным управлением (модель Z3), которая демонстрировалась в Германском научно-исследовательском центре авиации. </a:t>
            </a:r>
            <a:endParaRPr lang="ru-RU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2294" name="Рисунок 7">
            <a:hlinkClick r:id="rId7" action="ppaction://hlinksldjump">
              <a:snd r:embed="rId8" name="whoosh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298906"/>
            <a:ext cx="827584" cy="55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22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3006"/>
            <a:ext cx="5148064" cy="39703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  <a:cs typeface="+mn-cs"/>
              </a:rPr>
              <a:t>Герман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  <a:cs typeface="+mn-cs"/>
              </a:rPr>
              <a:t>Холлерит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  <a:cs typeface="+mn-cs"/>
              </a:rPr>
              <a:t>(1860-1929)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  <a:cs typeface="+mn-cs"/>
              </a:rPr>
              <a:t>Занимаясь в 80-х годах прошлого столетия вопросами обработки статистических данных , он создал систему , автоматизирующую процесс обработки. Холлерит впервые (1889) построил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Segoe Script" pitchFamily="34" charset="0"/>
                <a:cs typeface="+mn-cs"/>
              </a:rPr>
              <a:t>ручной перфоратор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  <a:cs typeface="+mn-cs"/>
              </a:rPr>
              <a:t>, который был использован для нанесения цифровых данных на перфокарты , и ввел механическую сортировку для раскладки этих перфокарт  в зависимости от места пробивок. </a:t>
            </a:r>
          </a:p>
        </p:txBody>
      </p:sp>
      <p:pic>
        <p:nvPicPr>
          <p:cNvPr id="13315" name="Рисунок 2">
            <a:hlinkClick r:id="rId3" action="ppaction://hlinksldjump">
              <a:snd r:embed="rId4" name="whoosh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1" y="6394571"/>
            <a:ext cx="683717" cy="46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149" y="3138336"/>
            <a:ext cx="4572000" cy="34163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  <a:cs typeface="+mn-cs"/>
              </a:rPr>
              <a:t>Носитель данных Холлерита – 80-колонная перфокарта не претерпела существенных изменений до настоящего времени. Им построена суммирующая машина , названная табулятором, которая прощупывала отверстия на перфокартах, воспринимала их как соответствующие числа и подсчитывала их.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1384"/>
            <a:ext cx="2373780" cy="299695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1" y="3645024"/>
            <a:ext cx="4701902" cy="307638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5142873" cy="64633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Лавлейс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(1815-1852)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Научные идеи Бэббиджа увлекли дочь известного английского поэта лорда Байрона- графиню Аду Августу Лавлейс. В то время еще не возникли такие понятия, как ЭВМ, программирование, и тем не менее Аду Лавлейс по праву считают первым в мире программистом. Дело в том, что Бэббидж не составил не одного полного описания изобретенной им машины. Это сделал один из его учеников в статье на французском языке.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 Лавлейс перевела ее на английский, и не просто перевела, а добавила собственные программы, по которым машина могла бы  проводить сложные математические расчеты. В результате первоначальный объем статьи увеличился втрое, и Бэббидж получил возможность продемонстрировать мощь своей машины. Многими же понятиями, введенными Адой Лавлейс в описания тех первых в мире программ, широко пользуются современные программисты. 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8640"/>
            <a:ext cx="3384376" cy="55539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340" name="Рисунок 3">
            <a:hlinkClick r:id="rId4" action="ppaction://hlinksldjump">
              <a:snd r:embed="rId5" name="whoosh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970" y="6381328"/>
            <a:ext cx="704429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shred pattern="rectang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>
            <a:hlinkClick r:id="rId3" action="ppaction://hlinksldjump">
              <a:snd r:embed="rId4" name="whoosh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29" y="6379911"/>
            <a:ext cx="707770" cy="47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499992" cy="67403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С. А. </a:t>
            </a:r>
            <a:r>
              <a:rPr lang="ru-RU" b="1" dirty="0" smtClean="0">
                <a:solidFill>
                  <a:srgbClr val="002060"/>
                </a:solidFill>
                <a:latin typeface="+mn-lt"/>
                <a:cs typeface="+mn-cs"/>
              </a:rPr>
              <a:t>Лебедев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+mn-lt"/>
                <a:cs typeface="+mn-cs"/>
              </a:rPr>
              <a:t>(1902-1974)</a:t>
            </a:r>
            <a:endParaRPr lang="ru-RU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В начале 50-х годов в Киеве в лаборатории моделирования и вычислительной техники Института электротехники АН УССР под руководством академика С. А. Лебедева создавалась МЭСМ - первая советская ЭВМ. Функционально- структурная организация МЭСМ была предложена Лебедевым в 1947 году. Первый пробный пуск макета машины состоялся в ноябре 1950 года, а в эксплуатацию машина была сдана в 1951 году. МЭСМ работала в двоичной</a:t>
            </a:r>
            <a:r>
              <a:rPr lang="ru-RU" b="1" u="sng" dirty="0">
                <a:solidFill>
                  <a:srgbClr val="002060"/>
                </a:solidFill>
                <a:latin typeface="+mn-lt"/>
                <a:cs typeface="+mn-cs"/>
                <a:hlinkClick r:id="rId6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+mn-lt"/>
                <a:cs typeface="+mn-cs"/>
              </a:rPr>
              <a:t>системе,  с трехадресной системой команд, причем программа вычислений хранилась в запоминающем устройстве оперативного типа. Машина Лебедева с параллельной обработкой слов представляла собой принципиально новое решение. Она была одной из первых в мире и первой на европейском континенте ЭВМ с хранимой в памяти программой.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49256" y="0"/>
            <a:ext cx="2994743" cy="429309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26" name="Picture 2" descr="рвм%20-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359" y="4293096"/>
            <a:ext cx="2997623" cy="199048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34476" y="1228405"/>
            <a:ext cx="3510136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>
                  <a:solidFill>
                    <a:srgbClr val="00B050"/>
                  </a:solidFill>
                </a:ln>
                <a:latin typeface="+mn-lt"/>
                <a:cs typeface="+mn-cs"/>
              </a:rPr>
              <a:t>Джон фон Нейман</a:t>
            </a:r>
            <a:br>
              <a:rPr lang="ru-RU" sz="2000" b="1" dirty="0">
                <a:ln>
                  <a:solidFill>
                    <a:srgbClr val="00B050"/>
                  </a:solidFill>
                </a:ln>
                <a:latin typeface="+mn-lt"/>
                <a:cs typeface="+mn-cs"/>
              </a:rPr>
            </a:br>
            <a:r>
              <a:rPr lang="ru-RU" sz="2000" b="1" dirty="0">
                <a:ln>
                  <a:solidFill>
                    <a:srgbClr val="00B050"/>
                  </a:solidFill>
                </a:ln>
                <a:latin typeface="+mn-lt"/>
                <a:cs typeface="+mn-cs"/>
              </a:rPr>
              <a:t>(1903 - 1957)</a:t>
            </a:r>
            <a:endParaRPr lang="ru-RU" sz="2000" dirty="0">
              <a:ln>
                <a:solidFill>
                  <a:srgbClr val="00B050"/>
                </a:solidFill>
              </a:ln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rgbClr val="00B050"/>
                  </a:solidFill>
                </a:ln>
                <a:latin typeface="+mn-lt"/>
                <a:cs typeface="+mn-cs"/>
              </a:rPr>
              <a:t>В 1946г. блестящий американский математик венгерского происхождения Джон фон Нейман сформулировал основную концепцию хранения команд компьютера в его собственной внутренней памяти, что послужило огромным толчком к развитию </a:t>
            </a:r>
            <a:r>
              <a:rPr lang="ru-RU" sz="2000" dirty="0" err="1">
                <a:ln>
                  <a:solidFill>
                    <a:srgbClr val="00B050"/>
                  </a:solidFill>
                </a:ln>
                <a:latin typeface="+mn-lt"/>
                <a:cs typeface="+mn-cs"/>
              </a:rPr>
              <a:t>электронно</a:t>
            </a:r>
            <a:r>
              <a:rPr lang="ru-RU" sz="2000" dirty="0">
                <a:ln>
                  <a:solidFill>
                    <a:srgbClr val="00B050"/>
                  </a:solidFill>
                </a:ln>
                <a:latin typeface="+mn-lt"/>
                <a:cs typeface="+mn-cs"/>
              </a:rPr>
              <a:t> - вычислительной техники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0" b="100000" l="0" r="100000">
                        <a14:foregroundMark x1="65401" y1="58739" x2="58650" y2="624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77172"/>
            <a:ext cx="5004048" cy="70351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388" name="Рисунок 3">
            <a:hlinkClick r:id="rId5" action="ppaction://hlinksldjump">
              <a:snd r:embed="rId6" name="whoosh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612" y="6318484"/>
            <a:ext cx="799388" cy="5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780" y="0"/>
            <a:ext cx="9144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Клод Шеннон (1916 — 2001)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Американский инженер и математик. Человек, которого называют отцом современных теорий информации и связи.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Будучи еще молодым инженером, он написал в 1948 году «Великую хартию" информационной эры, "Математическую теорию связи". Его труд назвали "величайшей работой в анналах технической мысли". Его интуицию первооткрывателя сравнивали с гением Эйнштейна. В 40-х годах он конструировал летающий диск на ракетном двигателе, он катался, одновременно жонглируя, на одноколесном велосипеде по коридорам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Bell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Labs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35175"/>
            <a:ext cx="3958660" cy="358806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7412" name="Рисунок 3">
            <a:hlinkClick r:id="rId4" action="ppaction://hlinksldjump">
              <a:snd r:embed="rId5" name="whoosh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349254"/>
            <a:ext cx="753796" cy="50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2188" y="2963945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В годы войны он занимался разработкой криптографических систем, и позже это помогло ему открыть методы кодирования с коррекцией ошибок. А в свободное время он начал развивать идеи, которые потом вылились в теорию информации. Исходная цель Шеннона заключалась в улучшении передачи информации по телеграфному или телефонному каналу.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29" y="332656"/>
            <a:ext cx="4716016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Эдсгер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Вайб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Дейкстра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(1930 —2002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 — выдающийся голландский учёный, идеи которого оказали огромное влияние на развитие компьютерной индустрии.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Известность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Дейкстре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принесли его работы в области применения математической логики при разработке компьютерных программ. Он активно участвовал в разработке языка программирования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Algol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и написал первый компилятор Algol-60. Также ему принадлежит идея применения «семафоров» известный как Алгоритм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Дейкстры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560" y="1268760"/>
            <a:ext cx="3960440" cy="396044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8436" name="Рисунок 3">
            <a:hlinkClick r:id="rId4" action="ppaction://hlinksldjump">
              <a:snd r:embed="rId5" name="whoosh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6250247"/>
            <a:ext cx="8985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84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4991" y="260647"/>
            <a:ext cx="4968552" cy="5909310"/>
          </a:xfrm>
          <a:prstGeom prst="rect">
            <a:avLst/>
          </a:prstGeom>
        </p:spPr>
        <p:txBody>
          <a:bodyPr>
            <a:spAutoFit/>
            <a:scene3d>
              <a:camera prst="perspectiveLef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>
                  <a:solidFill>
                    <a:srgbClr val="0070C0"/>
                  </a:solidFill>
                </a:ln>
                <a:latin typeface="Segoe Script" pitchFamily="34" charset="0"/>
                <a:cs typeface="+mn-cs"/>
              </a:rPr>
              <a:t>Тим Бернес-Ли</a:t>
            </a:r>
            <a:r>
              <a:rPr lang="ru-RU" i="1" dirty="0">
                <a:ln>
                  <a:solidFill>
                    <a:srgbClr val="0070C0"/>
                  </a:solidFill>
                </a:ln>
                <a:latin typeface="Segoe Script" pitchFamily="34" charset="0"/>
                <a:cs typeface="+mn-cs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0070C0"/>
                  </a:solidFill>
                </a:ln>
                <a:latin typeface="Segoe Script" pitchFamily="34" charset="0"/>
                <a:cs typeface="+mn-cs"/>
              </a:rPr>
              <a:t>Тим Бернес-Ли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0070C0"/>
                  </a:solidFill>
                </a:ln>
                <a:latin typeface="Segoe Script" pitchFamily="34" charset="0"/>
                <a:cs typeface="+mn-cs"/>
              </a:rPr>
              <a:t>родился 8 июня 1955 года. Тим Бернес-Ли — человек, перевернувший представление о всемирной сети — создатель </a:t>
            </a:r>
            <a:r>
              <a:rPr lang="ru-RU" dirty="0" err="1">
                <a:ln>
                  <a:solidFill>
                    <a:srgbClr val="0070C0"/>
                  </a:solidFill>
                </a:ln>
                <a:latin typeface="Segoe Script" pitchFamily="34" charset="0"/>
                <a:cs typeface="+mn-cs"/>
              </a:rPr>
              <a:t>World</a:t>
            </a:r>
            <a:r>
              <a:rPr lang="ru-RU" dirty="0">
                <a:ln>
                  <a:solidFill>
                    <a:srgbClr val="0070C0"/>
                  </a:solidFill>
                </a:ln>
                <a:latin typeface="Segoe Script" pitchFamily="34" charset="0"/>
                <a:cs typeface="+mn-cs"/>
              </a:rPr>
              <a:t> </a:t>
            </a:r>
            <a:r>
              <a:rPr lang="ru-RU" dirty="0" err="1">
                <a:ln>
                  <a:solidFill>
                    <a:srgbClr val="0070C0"/>
                  </a:solidFill>
                </a:ln>
                <a:latin typeface="Segoe Script" pitchFamily="34" charset="0"/>
                <a:cs typeface="+mn-cs"/>
              </a:rPr>
              <a:t>Wide</a:t>
            </a:r>
            <a:r>
              <a:rPr lang="ru-RU" dirty="0">
                <a:ln>
                  <a:solidFill>
                    <a:srgbClr val="0070C0"/>
                  </a:solidFill>
                </a:ln>
                <a:latin typeface="Segoe Script" pitchFamily="34" charset="0"/>
                <a:cs typeface="+mn-cs"/>
              </a:rPr>
              <a:t> </a:t>
            </a:r>
            <a:r>
              <a:rPr lang="ru-RU" dirty="0" err="1">
                <a:ln>
                  <a:solidFill>
                    <a:srgbClr val="0070C0"/>
                  </a:solidFill>
                </a:ln>
                <a:latin typeface="Segoe Script" pitchFamily="34" charset="0"/>
                <a:cs typeface="+mn-cs"/>
              </a:rPr>
              <a:t>Web</a:t>
            </a:r>
            <a:r>
              <a:rPr lang="ru-RU" dirty="0">
                <a:ln>
                  <a:solidFill>
                    <a:srgbClr val="0070C0"/>
                  </a:solidFill>
                </a:ln>
                <a:latin typeface="Segoe Script" pitchFamily="34" charset="0"/>
                <a:cs typeface="+mn-cs"/>
              </a:rPr>
              <a:t> и системы гипертекста. В 1989 г. выпускник Оксфордского университета, сотрудник Европейского центра ядерных исследований в Женеве (CERN) Бернес-Ли разработал язык гипертекстовой разметки </a:t>
            </a:r>
            <a:r>
              <a:rPr lang="ru-RU" dirty="0" err="1">
                <a:ln>
                  <a:solidFill>
                    <a:srgbClr val="0070C0"/>
                  </a:solidFill>
                </a:ln>
                <a:latin typeface="Segoe Script" pitchFamily="34" charset="0"/>
                <a:cs typeface="+mn-cs"/>
              </a:rPr>
              <a:t>Web</a:t>
            </a:r>
            <a:r>
              <a:rPr lang="ru-RU" dirty="0">
                <a:ln>
                  <a:solidFill>
                    <a:srgbClr val="0070C0"/>
                  </a:solidFill>
                </a:ln>
                <a:latin typeface="Segoe Script" pitchFamily="34" charset="0"/>
                <a:cs typeface="+mn-cs"/>
              </a:rPr>
              <a:t>-страниц HTML, подарив пользователям возможность просмотра документов на удаленных компьютерах. В 1990 г. Тим изобрел первый примитивный браузер, а его компьютер, естественно, считается первым </a:t>
            </a:r>
            <a:r>
              <a:rPr lang="ru-RU" dirty="0" err="1">
                <a:ln>
                  <a:solidFill>
                    <a:srgbClr val="0070C0"/>
                  </a:solidFill>
                </a:ln>
                <a:latin typeface="Segoe Script" pitchFamily="34" charset="0"/>
                <a:cs typeface="+mn-cs"/>
              </a:rPr>
              <a:t>Web</a:t>
            </a:r>
            <a:r>
              <a:rPr lang="ru-RU" dirty="0">
                <a:ln>
                  <a:solidFill>
                    <a:srgbClr val="0070C0"/>
                  </a:solidFill>
                </a:ln>
                <a:latin typeface="Segoe Script" pitchFamily="34" charset="0"/>
                <a:cs typeface="+mn-cs"/>
              </a:rPr>
              <a:t>-сервером.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55" y="640741"/>
            <a:ext cx="3802326" cy="5529216"/>
          </a:xfrm>
          <a:prstGeom prst="rect">
            <a:avLst/>
          </a:prstGeom>
          <a:effectLst>
            <a:softEdge rad="317500"/>
          </a:effectLst>
          <a:scene3d>
            <a:camera prst="obliqueBottomLeft"/>
            <a:lightRig rig="threePt" dir="t"/>
          </a:scene3d>
        </p:spPr>
      </p:pic>
      <p:pic>
        <p:nvPicPr>
          <p:cNvPr id="19460" name="Рисунок 4">
            <a:hlinkClick r:id="rId4" action="ppaction://hlinksldjump">
              <a:snd r:embed="rId5" name="whoosh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6251575"/>
            <a:ext cx="8985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64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94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1238806"/>
            <a:ext cx="5976664" cy="38472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работы: </a:t>
            </a:r>
            <a:r>
              <a:rPr lang="ru-RU" sz="3200" dirty="0"/>
              <a:t>Обобщить знания </a:t>
            </a:r>
            <a:r>
              <a:rPr lang="ru-RU" sz="3200" dirty="0" smtClean="0"/>
              <a:t> 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 по теме</a:t>
            </a:r>
          </a:p>
          <a:p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3200" dirty="0"/>
              <a:t>знакомство с </a:t>
            </a:r>
            <a:r>
              <a:rPr lang="ru-RU" sz="3200" dirty="0" smtClean="0"/>
              <a:t>учёными</a:t>
            </a:r>
            <a:r>
              <a:rPr lang="ru-RU" sz="3200" dirty="0"/>
              <a:t>, </a:t>
            </a:r>
            <a:endParaRPr lang="ru-RU" sz="3200" dirty="0" smtClean="0"/>
          </a:p>
          <a:p>
            <a:r>
              <a:rPr lang="ru-RU" sz="3200" dirty="0"/>
              <a:t> </a:t>
            </a:r>
            <a:r>
              <a:rPr lang="ru-RU" sz="3200" dirty="0" smtClean="0"/>
              <a:t>               которые </a:t>
            </a:r>
            <a:r>
              <a:rPr lang="ru-RU" sz="3200" dirty="0"/>
              <a:t>внесли </a:t>
            </a:r>
            <a:endParaRPr lang="ru-RU" sz="3200" dirty="0" smtClean="0"/>
          </a:p>
          <a:p>
            <a:r>
              <a:rPr lang="ru-RU" sz="3200" dirty="0"/>
              <a:t> </a:t>
            </a:r>
            <a:r>
              <a:rPr lang="ru-RU" sz="3200" dirty="0" smtClean="0"/>
              <a:t>               огромный </a:t>
            </a:r>
            <a:r>
              <a:rPr lang="ru-RU" sz="3200" dirty="0"/>
              <a:t>вклад в </a:t>
            </a:r>
            <a:endParaRPr lang="ru-RU" sz="3200" dirty="0" smtClean="0"/>
          </a:p>
          <a:p>
            <a:r>
              <a:rPr lang="ru-RU" sz="3200" dirty="0"/>
              <a:t> </a:t>
            </a:r>
            <a:r>
              <a:rPr lang="ru-RU" sz="3200" dirty="0" smtClean="0"/>
              <a:t>               развитие информатики</a:t>
            </a: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3772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369331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В 1942 году американский физик Джон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Моучли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  (1907-1980), после детального ознакомления с проектом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Атанасова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, представил собственный проект вычислительной машины. В работе над проектом 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ЭВМ ENIAC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 (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Electronic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Numerical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Integrator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and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Computer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- электронный числовой интегратор и калькулятор) под руководством Джона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Моучли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и  Джона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Эккерта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(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John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Presper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Eckert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) участвовало 200 человек. Весной 1945 года ЭВМ была построена, а в феврале 1946 года рассекречена.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69232" y="3429000"/>
            <a:ext cx="4572000" cy="258532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ENIAC, содержащий 178468 электронных ламп шести различных типов, 7200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кристалических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диодов, 4100 магнитных элементов, занимавшая площадь в 300 кв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. метром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, в 1000 раз превосходил по быстродействию релейные вычислительные машины.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Компьютер проживет девять лет и последний раз будет включен в 1955 году.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22" y="655287"/>
            <a:ext cx="3606756" cy="238274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0" y="3933056"/>
            <a:ext cx="4128120" cy="261232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486" name="Рисунок 5">
            <a:hlinkClick r:id="rId5" action="ppaction://hlinksldjump">
              <a:snd r:embed="rId6" name="whoosh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727" y="6381328"/>
            <a:ext cx="706273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dir="u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0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21397"/>
            <a:ext cx="3888432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А́лан</a:t>
            </a:r>
            <a:r>
              <a:rPr lang="ru-RU" sz="2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Мэ́тисон</a:t>
            </a:r>
            <a:r>
              <a:rPr lang="ru-RU" sz="2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0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Тью́ринг</a:t>
            </a:r>
            <a:r>
              <a:rPr lang="ru-RU" sz="2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 </a:t>
            </a:r>
            <a:endParaRPr lang="ru-RU" sz="2000" b="1" dirty="0" smtClean="0">
              <a:ln/>
              <a:solidFill>
                <a:schemeClr val="accent3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/>
                <a:solidFill>
                  <a:schemeClr val="accent3"/>
                </a:solidFill>
                <a:latin typeface="+mn-lt"/>
                <a:cs typeface="+mn-cs"/>
              </a:rPr>
              <a:t>(</a:t>
            </a:r>
            <a:r>
              <a:rPr lang="ru-RU" sz="2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1912 —1954) </a:t>
            </a:r>
            <a:endParaRPr lang="ru-RU" sz="2000" b="1" dirty="0" smtClean="0">
              <a:ln/>
              <a:solidFill>
                <a:schemeClr val="accent3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sz="2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английский математик, логик, </a:t>
            </a:r>
            <a:endParaRPr lang="ru-RU" sz="2000" b="1" dirty="0" smtClean="0">
              <a:ln/>
              <a:solidFill>
                <a:schemeClr val="accent3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 smtClean="0">
                <a:ln/>
                <a:solidFill>
                  <a:schemeClr val="accent3"/>
                </a:solidFill>
                <a:latin typeface="+mn-lt"/>
                <a:cs typeface="+mn-cs"/>
              </a:rPr>
              <a:t>криптограф</a:t>
            </a:r>
            <a:r>
              <a:rPr lang="ru-RU" sz="2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, оказавший существенное влияние на развитие информатики. Кавалер Ордена Британской империи (1945). Предложенная им в 1936 году абстрактная вычислительная «Машина Тьюринга» позволила формализовать понятие алгоритма и до сих пор используется во множестве теоретических и практических исследований.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Жизнь Алана Тьюринга закончилась трагически. Он был признан «одной из самых известных жертв </a:t>
            </a:r>
            <a:r>
              <a:rPr lang="ru-RU" sz="2000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гомофобии</a:t>
            </a:r>
            <a:r>
              <a:rPr lang="ru-RU" sz="2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 в Великобритании».</a:t>
            </a:r>
          </a:p>
        </p:txBody>
      </p:sp>
      <p:pic>
        <p:nvPicPr>
          <p:cNvPr id="8194" name="Рисунок 9" descr="Описание: Alan Turing croppe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4048" y="1060395"/>
            <a:ext cx="3312368" cy="432084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3">
            <a:hlinkClick r:id="rId5" action="ppaction://hlinksldjump">
              <a:snd r:embed="rId6" name="whoosh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727" y="6381328"/>
            <a:ext cx="706273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arp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50" tmFilter="0, 0; .2, .5; .8, .5; 1, 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75" autoRev="1" fill="hold"/>
                                        <p:tgtEl>
                                          <p:spTgt spid="215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9194" y="130233"/>
            <a:ext cx="4518248" cy="53245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Два столетия спустя, в 1820 француз Шарль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Ксавье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Томас де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Кольмар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(178-1870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создал Арифмометр, первый массово производимый калькулятор. Он позволял производить умножение, используя принцип Лейбница, и являлся подспорьем пользователю при делении чисел. Это была самая надежная машина в те времена; она не зря занимала место на столах счетоводов Западной Европы. Арифмометр так же поставил мировой рекорд по продолжительности продаж: последняя модель была продана в начале XX века.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0" b="100000" l="724" r="100000">
                        <a14:foregroundMark x1="76719" y1="74013" x2="68758" y2="82566"/>
                        <a14:foregroundMark x1="39324" y1="57566" x2="26659" y2="74013"/>
                        <a14:foregroundMark x1="54162" y1="45614" x2="26900" y2="56250"/>
                        <a14:foregroundMark x1="27503" y1="43202" x2="27503" y2="46930"/>
                        <a14:foregroundMark x1="24970" y1="41118" x2="23040" y2="48684"/>
                        <a14:foregroundMark x1="17008" y1="60417" x2="14475" y2="83114"/>
                        <a14:foregroundMark x1="22195" y1="66447" x2="21351" y2="81579"/>
                        <a14:foregroundMark x1="41978" y1="77632" x2="33172" y2="85965"/>
                        <a14:foregroundMark x1="58263" y1="87500" x2="40169" y2="89145"/>
                        <a14:foregroundMark x1="61520" y1="90680" x2="26659" y2="91447"/>
                        <a14:backgroundMark x1="61037" y1="93311" x2="4946" y2="92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608" y="380684"/>
            <a:ext cx="3843468" cy="40575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02" b="9879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53136"/>
            <a:ext cx="3027580" cy="2016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4438186"/>
            <a:ext cx="1511824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Арифмометр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Рисунок 3">
            <a:hlinkClick r:id="rId7" action="ppaction://hlinksldjump">
              <a:snd r:embed="rId8" name="whoosh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928" y="6381328"/>
            <a:ext cx="722760" cy="48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7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1704" y="32537"/>
            <a:ext cx="5158322" cy="313932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Стивен Пол Джобс 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(1955-2011)—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американский предприниматель и изобретатель.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Являлся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сооснователем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r>
              <a:rPr lang="ru-RU" b="1" baseline="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председателем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совета директоров и CEO(главным управляющим) корпорации 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Apple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конце 1970-х годов Джобс вместе с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сооснователем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Apple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Стивом Возняком, Майком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Марккулой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и другими спроектировал, разработал и выпустил в продажу одну из первых коммерчески успешных серий персональных компьютеров — 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Apple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II.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887682"/>
            <a:ext cx="4572000" cy="39703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начале 1980-х годов Джобс был одним из первых, кто увидел коммерческий потенциал управляемого мышью графического интерфейса пользователя, что привело к созданию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Macintosh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Проиграв борьбу за власть с советом директоров в 1985 году,</a:t>
            </a:r>
            <a:r>
              <a:rPr lang="ru-RU" b="1" baseline="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Джобс был уволен из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Apple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основал 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NeXT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— компанию, разрабатывавшую компьютерную платформу для вузов и бизнеса. В 1996 году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Apple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приобрёл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NeXT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а Джобс вернулся в компанию, которую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соосновал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и пробыл её CEO с 1997 по 2011 год.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3356992"/>
            <a:ext cx="5158322" cy="350100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7" r="21616"/>
          <a:stretch/>
        </p:blipFill>
        <p:spPr>
          <a:xfrm>
            <a:off x="5396411" y="66705"/>
            <a:ext cx="2680130" cy="28031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3">
            <a:hlinkClick r:id="rId5" action="ppaction://hlinksldjump">
              <a:snd r:embed="rId6" name="whoosh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727" y="1"/>
            <a:ext cx="706273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46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041" y="1124744"/>
            <a:ext cx="9865096" cy="33239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Вывод: В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данном разделе рассказано только о 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itchFamily="34" charset="0"/>
            </a:endParaRPr>
          </a:p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        некоторых великих ученых и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их 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itchFamily="34" charset="0"/>
            </a:endParaRPr>
          </a:p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        достижениях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. Но даже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краткий </a:t>
            </a:r>
          </a:p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        рассказ наглядно свидетельствует, как </a:t>
            </a:r>
          </a:p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        богат наш мир смелыми идеями, </a:t>
            </a:r>
          </a:p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        конструкторскими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замыслами,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 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         талантливыми людьми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, их 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itchFamily="34" charset="0"/>
            </a:endParaRPr>
          </a:p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        вынашивающими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и реализующими.</a:t>
            </a:r>
          </a:p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3">
            <a:hlinkClick r:id="rId3" action="ppaction://hlinksldjump">
              <a:snd r:embed="rId4" name="whoosh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727" y="6381328"/>
            <a:ext cx="706273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49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5592" y="1166842"/>
            <a:ext cx="8712968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2400" dirty="0"/>
              <a:t>Энциклопедия для детей </a:t>
            </a:r>
            <a:r>
              <a:rPr lang="ru-RU" sz="2400" dirty="0" err="1"/>
              <a:t>Аванта</a:t>
            </a:r>
            <a:r>
              <a:rPr lang="ru-RU" sz="2400" dirty="0"/>
              <a:t>+, том 22 Информатика, Москва, </a:t>
            </a:r>
            <a:r>
              <a:rPr lang="ru-RU" sz="2400" dirty="0" err="1"/>
              <a:t>Аванта</a:t>
            </a:r>
            <a:r>
              <a:rPr lang="ru-RU" sz="2400" dirty="0"/>
              <a:t>+, 2003 г</a:t>
            </a:r>
            <a:r>
              <a:rPr lang="ru-RU" sz="2400" dirty="0" smtClean="0"/>
              <a:t>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ru-RU" sz="2400" dirty="0" smtClean="0"/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ru.wikipedia.org/</a:t>
            </a:r>
            <a:r>
              <a:rPr lang="ru-RU" sz="2400" dirty="0"/>
              <a:t> </a:t>
            </a:r>
            <a:r>
              <a:rPr lang="ru-RU" sz="2400" dirty="0" smtClean="0"/>
              <a:t>Википедия – свободная энциклопедия</a:t>
            </a:r>
          </a:p>
          <a:p>
            <a:pPr>
              <a:defRPr/>
            </a:pPr>
            <a:endParaRPr lang="ru-RU" sz="2400" dirty="0" smtClean="0"/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2400" dirty="0" smtClean="0"/>
              <a:t>Информатика. </a:t>
            </a:r>
            <a:r>
              <a:rPr lang="ru-RU" sz="2400" dirty="0" err="1" smtClean="0"/>
              <a:t>Базавый</a:t>
            </a:r>
            <a:r>
              <a:rPr lang="ru-RU" sz="2400" dirty="0" smtClean="0"/>
              <a:t> курс 7-9 </a:t>
            </a:r>
            <a:r>
              <a:rPr lang="ru-RU" sz="2400" dirty="0" err="1" smtClean="0"/>
              <a:t>кл</a:t>
            </a:r>
            <a:r>
              <a:rPr lang="ru-RU" sz="2400" dirty="0" smtClean="0"/>
              <a:t>. </a:t>
            </a:r>
            <a:r>
              <a:rPr lang="ru-RU" sz="2400" dirty="0" err="1" smtClean="0"/>
              <a:t>И.Семакин</a:t>
            </a:r>
            <a:r>
              <a:rPr lang="ru-RU" sz="2400" dirty="0" smtClean="0"/>
              <a:t>, </a:t>
            </a:r>
            <a:r>
              <a:rPr lang="ru-RU" sz="2400" dirty="0" err="1" smtClean="0"/>
              <a:t>Л.Залогова</a:t>
            </a:r>
            <a:endParaRPr lang="ru-RU" sz="2400" dirty="0" smtClean="0"/>
          </a:p>
          <a:p>
            <a:pPr>
              <a:defRPr/>
            </a:pPr>
            <a:r>
              <a:rPr lang="ru-RU" sz="2400" dirty="0"/>
              <a:t> </a:t>
            </a:r>
            <a:r>
              <a:rPr lang="ru-RU" sz="2400" dirty="0" smtClean="0"/>
              <a:t>    </a:t>
            </a:r>
            <a:r>
              <a:rPr lang="ru-RU" sz="2400" dirty="0" err="1" smtClean="0"/>
              <a:t>С.Русаков</a:t>
            </a:r>
            <a:r>
              <a:rPr lang="ru-RU" sz="2400" dirty="0" smtClean="0"/>
              <a:t>, </a:t>
            </a:r>
            <a:r>
              <a:rPr lang="ru-RU" sz="2400" dirty="0" err="1" smtClean="0"/>
              <a:t>Л.Шестакова</a:t>
            </a:r>
            <a:r>
              <a:rPr lang="ru-RU" sz="2400" dirty="0" smtClean="0"/>
              <a:t>.</a:t>
            </a:r>
          </a:p>
          <a:p>
            <a:pPr>
              <a:defRPr/>
            </a:pPr>
            <a:endParaRPr lang="ru-RU" sz="2400" dirty="0" smtClean="0"/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2400" dirty="0" smtClean="0"/>
              <a:t>Большая Серия Знаний  «Физика»</a:t>
            </a:r>
          </a:p>
          <a:p>
            <a:pPr>
              <a:defRPr/>
            </a:pPr>
            <a:endParaRPr lang="ru-RU" sz="2400" dirty="0"/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2400" dirty="0" smtClean="0"/>
              <a:t>10-11 Алгебра и начала математического анализа.  </a:t>
            </a:r>
          </a:p>
          <a:p>
            <a:pPr>
              <a:defRPr/>
            </a:pPr>
            <a:r>
              <a:rPr lang="ru-RU" sz="2400" dirty="0"/>
              <a:t> </a:t>
            </a:r>
            <a:r>
              <a:rPr lang="ru-RU" sz="2400" dirty="0" smtClean="0"/>
              <a:t>    А. Н. Колмогоров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03644" y="56710"/>
            <a:ext cx="3640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Литература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>
            <a:hlinkClick r:id="rId4" action="ppaction://hlinksldjump">
              <a:snd r:embed="rId5" name="whoosh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3" y="6369118"/>
            <a:ext cx="770803" cy="51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20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1" t="3149" r="1071" b="22401"/>
          <a:stretch>
            <a:fillRect/>
          </a:stretch>
        </p:blipFill>
        <p:spPr bwMode="auto">
          <a:xfrm>
            <a:off x="7002463" y="4514850"/>
            <a:ext cx="12811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1" t="3149" r="1071" b="22401"/>
          <a:stretch>
            <a:fillRect/>
          </a:stretch>
        </p:blipFill>
        <p:spPr bwMode="auto">
          <a:xfrm>
            <a:off x="5273675" y="4410074"/>
            <a:ext cx="17653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1" t="3149" r="1071" b="22401"/>
          <a:stretch>
            <a:fillRect/>
          </a:stretch>
        </p:blipFill>
        <p:spPr bwMode="auto">
          <a:xfrm>
            <a:off x="3921183" y="4347999"/>
            <a:ext cx="128746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1" t="3149" r="1071" b="22401"/>
          <a:stretch>
            <a:fillRect/>
          </a:stretch>
        </p:blipFill>
        <p:spPr bwMode="auto">
          <a:xfrm>
            <a:off x="2608263" y="4699000"/>
            <a:ext cx="11811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1" t="3149" r="1071" b="22401"/>
          <a:stretch>
            <a:fillRect/>
          </a:stretch>
        </p:blipFill>
        <p:spPr bwMode="auto">
          <a:xfrm>
            <a:off x="1185863" y="4511675"/>
            <a:ext cx="11811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Рисунок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1" t="3149" r="1071" b="22401"/>
          <a:stretch>
            <a:fillRect/>
          </a:stretch>
        </p:blipFill>
        <p:spPr bwMode="auto">
          <a:xfrm>
            <a:off x="6367546" y="3449638"/>
            <a:ext cx="15176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1" t="3149" r="1071" b="22401"/>
          <a:stretch>
            <a:fillRect/>
          </a:stretch>
        </p:blipFill>
        <p:spPr bwMode="auto">
          <a:xfrm>
            <a:off x="6202889" y="2389188"/>
            <a:ext cx="153511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1" t="3149" r="1071" b="22401"/>
          <a:stretch>
            <a:fillRect/>
          </a:stretch>
        </p:blipFill>
        <p:spPr bwMode="auto">
          <a:xfrm>
            <a:off x="3651250" y="3457027"/>
            <a:ext cx="11811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1" t="3149" r="1071" b="22401"/>
          <a:stretch>
            <a:fillRect/>
          </a:stretch>
        </p:blipFill>
        <p:spPr bwMode="auto">
          <a:xfrm>
            <a:off x="2372184" y="3468967"/>
            <a:ext cx="11811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1" t="3149" r="1071" b="22401"/>
          <a:stretch>
            <a:fillRect/>
          </a:stretch>
        </p:blipFill>
        <p:spPr bwMode="auto">
          <a:xfrm>
            <a:off x="957263" y="3360738"/>
            <a:ext cx="11811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1" t="3149" r="1071" b="22401"/>
          <a:stretch>
            <a:fillRect/>
          </a:stretch>
        </p:blipFill>
        <p:spPr bwMode="auto">
          <a:xfrm>
            <a:off x="1362075" y="2384135"/>
            <a:ext cx="11811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1" t="3149" r="1071" b="22401"/>
          <a:stretch>
            <a:fillRect/>
          </a:stretch>
        </p:blipFill>
        <p:spPr bwMode="auto">
          <a:xfrm>
            <a:off x="3008313" y="2608263"/>
            <a:ext cx="112871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1" t="3149" r="1071" b="22401"/>
          <a:stretch>
            <a:fillRect/>
          </a:stretch>
        </p:blipFill>
        <p:spPr bwMode="auto">
          <a:xfrm>
            <a:off x="4876404" y="1912535"/>
            <a:ext cx="120015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1" t="3149" r="1071" b="22401"/>
          <a:stretch>
            <a:fillRect/>
          </a:stretch>
        </p:blipFill>
        <p:spPr bwMode="auto">
          <a:xfrm>
            <a:off x="3411538" y="1687513"/>
            <a:ext cx="1128712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1" t="3149" r="1071" b="22401"/>
          <a:stretch>
            <a:fillRect/>
          </a:stretch>
        </p:blipFill>
        <p:spPr bwMode="auto">
          <a:xfrm>
            <a:off x="6156325" y="1470025"/>
            <a:ext cx="123507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1" t="3149" r="1071" b="22401"/>
          <a:stretch>
            <a:fillRect/>
          </a:stretch>
        </p:blipFill>
        <p:spPr bwMode="auto">
          <a:xfrm>
            <a:off x="4762500" y="911225"/>
            <a:ext cx="12842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1" t="3149" r="1071" b="22401"/>
          <a:stretch>
            <a:fillRect/>
          </a:stretch>
        </p:blipFill>
        <p:spPr bwMode="auto">
          <a:xfrm>
            <a:off x="1870075" y="1284288"/>
            <a:ext cx="128111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1" t="3149" r="1071" b="22401"/>
          <a:stretch>
            <a:fillRect/>
          </a:stretch>
        </p:blipFill>
        <p:spPr bwMode="auto">
          <a:xfrm>
            <a:off x="3324225" y="674688"/>
            <a:ext cx="11811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" name="Прямоугольник 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98825" y="701675"/>
            <a:ext cx="1354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hlinkClick r:id="rId15" action="ppaction://hlinksldjump"/>
              </a:rPr>
              <a:t>Аль-Хорезми</a:t>
            </a:r>
            <a:endParaRPr lang="ru-RU"/>
          </a:p>
        </p:txBody>
      </p:sp>
      <p:sp>
        <p:nvSpPr>
          <p:cNvPr id="3093" name="Прямоугольник 2"/>
          <p:cNvSpPr>
            <a:spLocks noChangeArrowheads="1"/>
          </p:cNvSpPr>
          <p:nvPr/>
        </p:nvSpPr>
        <p:spPr bwMode="auto">
          <a:xfrm>
            <a:off x="1852613" y="1560513"/>
            <a:ext cx="1317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hlinkClick r:id="rId16" action="ppaction://hlinksldjump"/>
              </a:rPr>
              <a:t>Аристотель</a:t>
            </a:r>
            <a:endParaRPr lang="ru-RU"/>
          </a:p>
        </p:txBody>
      </p:sp>
      <p:sp>
        <p:nvSpPr>
          <p:cNvPr id="3094" name="Прямоугольник 3"/>
          <p:cNvSpPr>
            <a:spLocks noChangeArrowheads="1"/>
          </p:cNvSpPr>
          <p:nvPr/>
        </p:nvSpPr>
        <p:spPr bwMode="auto">
          <a:xfrm>
            <a:off x="3154363" y="2682875"/>
            <a:ext cx="860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17" action="ppaction://hlinksldjump"/>
              </a:rPr>
              <a:t>Джон</a:t>
            </a:r>
          </a:p>
          <a:p>
            <a:pPr algn="ctr"/>
            <a:r>
              <a:rPr lang="ru-RU" b="1" dirty="0">
                <a:hlinkClick r:id="rId17" action="ppaction://hlinksldjump"/>
              </a:rPr>
              <a:t>Непер </a:t>
            </a:r>
            <a:endParaRPr lang="ru-RU" dirty="0"/>
          </a:p>
        </p:txBody>
      </p:sp>
      <p:sp>
        <p:nvSpPr>
          <p:cNvPr id="3095" name="Прямоугольник 4"/>
          <p:cNvSpPr>
            <a:spLocks noChangeArrowheads="1"/>
          </p:cNvSpPr>
          <p:nvPr/>
        </p:nvSpPr>
        <p:spPr bwMode="auto">
          <a:xfrm>
            <a:off x="3486150" y="1746250"/>
            <a:ext cx="1054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>
                <a:hlinkClick r:id="rId18" action="ppaction://hlinksldjump"/>
              </a:rPr>
              <a:t>Блез</a:t>
            </a:r>
          </a:p>
          <a:p>
            <a:pPr algn="ctr"/>
            <a:r>
              <a:rPr lang="ru-RU" b="1">
                <a:hlinkClick r:id="rId18" action="ppaction://hlinksldjump"/>
              </a:rPr>
              <a:t>Паскаль </a:t>
            </a:r>
            <a:endParaRPr lang="ru-RU"/>
          </a:p>
        </p:txBody>
      </p:sp>
      <p:sp>
        <p:nvSpPr>
          <p:cNvPr id="3096" name="Прямоугольник 5"/>
          <p:cNvSpPr>
            <a:spLocks noChangeArrowheads="1"/>
          </p:cNvSpPr>
          <p:nvPr/>
        </p:nvSpPr>
        <p:spPr bwMode="auto">
          <a:xfrm>
            <a:off x="6256338" y="1574800"/>
            <a:ext cx="11350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>
                <a:hlinkClick r:id="rId19" action="ppaction://hlinksldjump"/>
              </a:rPr>
              <a:t>Готфрид </a:t>
            </a:r>
          </a:p>
          <a:p>
            <a:pPr algn="ctr"/>
            <a:r>
              <a:rPr lang="ru-RU" b="1">
                <a:hlinkClick r:id="rId19" action="ppaction://hlinksldjump"/>
              </a:rPr>
              <a:t>Лейбниц</a:t>
            </a:r>
            <a:r>
              <a:rPr lang="ru-RU">
                <a:hlinkClick r:id="rId19" action="ppaction://hlinksldjump"/>
              </a:rPr>
              <a:t> </a:t>
            </a:r>
            <a:endParaRPr lang="ru-RU"/>
          </a:p>
        </p:txBody>
      </p:sp>
      <p:sp>
        <p:nvSpPr>
          <p:cNvPr id="3097" name="Прямоугольник 6"/>
          <p:cNvSpPr>
            <a:spLocks noChangeArrowheads="1"/>
          </p:cNvSpPr>
          <p:nvPr/>
        </p:nvSpPr>
        <p:spPr bwMode="auto">
          <a:xfrm>
            <a:off x="4940301" y="2009951"/>
            <a:ext cx="1106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0" action="ppaction://hlinksldjump"/>
              </a:rPr>
              <a:t>Джордж </a:t>
            </a:r>
          </a:p>
          <a:p>
            <a:pPr algn="ctr"/>
            <a:r>
              <a:rPr lang="ru-RU" b="1" dirty="0">
                <a:hlinkClick r:id="rId20" action="ppaction://hlinksldjump"/>
              </a:rPr>
              <a:t>Буль</a:t>
            </a:r>
            <a:endParaRPr lang="ru-RU" dirty="0"/>
          </a:p>
        </p:txBody>
      </p:sp>
      <p:sp>
        <p:nvSpPr>
          <p:cNvPr id="3098" name="Прямоугольник 7"/>
          <p:cNvSpPr>
            <a:spLocks noChangeArrowheads="1"/>
          </p:cNvSpPr>
          <p:nvPr/>
        </p:nvSpPr>
        <p:spPr bwMode="auto">
          <a:xfrm>
            <a:off x="4832350" y="1019175"/>
            <a:ext cx="1146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1" action="ppaction://hlinksldjump"/>
              </a:rPr>
              <a:t>Чарльз </a:t>
            </a:r>
          </a:p>
          <a:p>
            <a:pPr algn="ctr"/>
            <a:r>
              <a:rPr lang="ru-RU" b="1" dirty="0">
                <a:hlinkClick r:id="rId21" action="ppaction://hlinksldjump"/>
              </a:rPr>
              <a:t>Бэббидж</a:t>
            </a:r>
            <a:r>
              <a:rPr lang="ru-RU" dirty="0">
                <a:hlinkClick r:id="rId21" action="ppaction://hlinksldjump"/>
              </a:rPr>
              <a:t> </a:t>
            </a:r>
            <a:endParaRPr lang="ru-RU" dirty="0"/>
          </a:p>
        </p:txBody>
      </p:sp>
      <p:sp>
        <p:nvSpPr>
          <p:cNvPr id="3099" name="Прямоугольник 8"/>
          <p:cNvSpPr>
            <a:spLocks noChangeArrowheads="1"/>
          </p:cNvSpPr>
          <p:nvPr/>
        </p:nvSpPr>
        <p:spPr bwMode="auto">
          <a:xfrm>
            <a:off x="1438275" y="2505075"/>
            <a:ext cx="1028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>
                <a:hlinkClick r:id="rId22" action="ppaction://hlinksldjump"/>
              </a:rPr>
              <a:t>Норберт</a:t>
            </a:r>
          </a:p>
          <a:p>
            <a:pPr algn="ctr"/>
            <a:r>
              <a:rPr lang="ru-RU" b="1">
                <a:hlinkClick r:id="rId22" action="ppaction://hlinksldjump"/>
              </a:rPr>
              <a:t>Винер </a:t>
            </a:r>
            <a:endParaRPr lang="ru-RU"/>
          </a:p>
        </p:txBody>
      </p:sp>
      <p:sp>
        <p:nvSpPr>
          <p:cNvPr id="3100" name="Прямоугольник 9"/>
          <p:cNvSpPr>
            <a:spLocks noChangeArrowheads="1"/>
          </p:cNvSpPr>
          <p:nvPr/>
        </p:nvSpPr>
        <p:spPr bwMode="auto">
          <a:xfrm>
            <a:off x="1054894" y="3477418"/>
            <a:ext cx="985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3" action="ppaction://hlinksldjump"/>
              </a:rPr>
              <a:t>Конрад </a:t>
            </a:r>
          </a:p>
          <a:p>
            <a:pPr algn="ctr"/>
            <a:r>
              <a:rPr lang="ru-RU" b="1" dirty="0" err="1">
                <a:hlinkClick r:id="rId23" action="ppaction://hlinksldjump"/>
              </a:rPr>
              <a:t>Цузе</a:t>
            </a:r>
            <a:endParaRPr lang="ru-RU" dirty="0"/>
          </a:p>
        </p:txBody>
      </p:sp>
      <p:sp>
        <p:nvSpPr>
          <p:cNvPr id="3101" name="Прямоугольник 10"/>
          <p:cNvSpPr>
            <a:spLocks noChangeArrowheads="1"/>
          </p:cNvSpPr>
          <p:nvPr/>
        </p:nvSpPr>
        <p:spPr bwMode="auto">
          <a:xfrm>
            <a:off x="2428354" y="3561835"/>
            <a:ext cx="1127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4" action="ppaction://hlinksldjump"/>
              </a:rPr>
              <a:t>Герман</a:t>
            </a:r>
          </a:p>
          <a:p>
            <a:pPr algn="ctr"/>
            <a:r>
              <a:rPr lang="ru-RU" b="1" dirty="0">
                <a:hlinkClick r:id="rId24" action="ppaction://hlinksldjump"/>
              </a:rPr>
              <a:t>Холлерит</a:t>
            </a:r>
            <a:endParaRPr lang="ru-RU" dirty="0"/>
          </a:p>
        </p:txBody>
      </p:sp>
      <p:sp>
        <p:nvSpPr>
          <p:cNvPr id="3102" name="Прямоугольник 11"/>
          <p:cNvSpPr>
            <a:spLocks noChangeArrowheads="1"/>
          </p:cNvSpPr>
          <p:nvPr/>
        </p:nvSpPr>
        <p:spPr bwMode="auto">
          <a:xfrm>
            <a:off x="3757613" y="3573707"/>
            <a:ext cx="1019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5" action="ppaction://hlinksldjump"/>
              </a:rPr>
              <a:t>Ада</a:t>
            </a:r>
          </a:p>
          <a:p>
            <a:pPr algn="ctr"/>
            <a:r>
              <a:rPr lang="ru-RU" b="1" dirty="0">
                <a:hlinkClick r:id="rId25" action="ppaction://hlinksldjump"/>
              </a:rPr>
              <a:t>Лавлейс</a:t>
            </a:r>
            <a:endParaRPr lang="ru-RU" dirty="0"/>
          </a:p>
        </p:txBody>
      </p:sp>
      <p:sp>
        <p:nvSpPr>
          <p:cNvPr id="3103" name="Прямоугольник 12"/>
          <p:cNvSpPr>
            <a:spLocks noChangeArrowheads="1"/>
          </p:cNvSpPr>
          <p:nvPr/>
        </p:nvSpPr>
        <p:spPr bwMode="auto">
          <a:xfrm>
            <a:off x="6256338" y="2608263"/>
            <a:ext cx="1533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dirty="0">
                <a:hlinkClick r:id="rId26" action="ppaction://hlinksldjump"/>
              </a:rPr>
              <a:t>С. А. Лебедев</a:t>
            </a:r>
            <a:endParaRPr lang="ru-RU" dirty="0"/>
          </a:p>
        </p:txBody>
      </p:sp>
      <p:sp>
        <p:nvSpPr>
          <p:cNvPr id="3104" name="Прямоугольник 13"/>
          <p:cNvSpPr>
            <a:spLocks noChangeArrowheads="1"/>
          </p:cNvSpPr>
          <p:nvPr/>
        </p:nvSpPr>
        <p:spPr bwMode="auto">
          <a:xfrm>
            <a:off x="6435808" y="3561836"/>
            <a:ext cx="1449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7" action="ppaction://hlinksldjump"/>
              </a:rPr>
              <a:t>Джон</a:t>
            </a:r>
          </a:p>
          <a:p>
            <a:pPr algn="ctr"/>
            <a:r>
              <a:rPr lang="ru-RU" b="1" dirty="0">
                <a:hlinkClick r:id="rId27" action="ppaction://hlinksldjump"/>
              </a:rPr>
              <a:t>Фон Нейман</a:t>
            </a:r>
            <a:endParaRPr lang="ru-RU" dirty="0"/>
          </a:p>
        </p:txBody>
      </p:sp>
      <p:sp>
        <p:nvSpPr>
          <p:cNvPr id="3105" name="Прямоугольник 14"/>
          <p:cNvSpPr>
            <a:spLocks noChangeArrowheads="1"/>
          </p:cNvSpPr>
          <p:nvPr/>
        </p:nvSpPr>
        <p:spPr bwMode="auto">
          <a:xfrm>
            <a:off x="2709863" y="4816475"/>
            <a:ext cx="1063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>
                <a:hlinkClick r:id="rId28" action="ppaction://hlinksldjump"/>
              </a:rPr>
              <a:t>Клод</a:t>
            </a:r>
          </a:p>
          <a:p>
            <a:pPr algn="ctr"/>
            <a:r>
              <a:rPr lang="ru-RU" b="1">
                <a:hlinkClick r:id="rId28" action="ppaction://hlinksldjump"/>
              </a:rPr>
              <a:t>Шеннон </a:t>
            </a:r>
            <a:endParaRPr lang="ru-RU"/>
          </a:p>
        </p:txBody>
      </p:sp>
      <p:sp>
        <p:nvSpPr>
          <p:cNvPr id="3106" name="Прямоугольник 15"/>
          <p:cNvSpPr>
            <a:spLocks noChangeArrowheads="1"/>
          </p:cNvSpPr>
          <p:nvPr/>
        </p:nvSpPr>
        <p:spPr bwMode="auto">
          <a:xfrm>
            <a:off x="1198563" y="4467225"/>
            <a:ext cx="1168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>
                <a:hlinkClick r:id="rId29" action="ppaction://hlinksldjump"/>
              </a:rPr>
              <a:t>Эдсгер </a:t>
            </a:r>
          </a:p>
          <a:p>
            <a:pPr algn="ctr"/>
            <a:r>
              <a:rPr lang="ru-RU" b="1">
                <a:hlinkClick r:id="rId29" action="ppaction://hlinksldjump"/>
              </a:rPr>
              <a:t>Вайб </a:t>
            </a:r>
          </a:p>
          <a:p>
            <a:pPr algn="ctr"/>
            <a:r>
              <a:rPr lang="ru-RU" b="1">
                <a:hlinkClick r:id="rId29" action="ppaction://hlinksldjump"/>
              </a:rPr>
              <a:t>Дейкстра</a:t>
            </a:r>
            <a:r>
              <a:rPr lang="ru-RU">
                <a:hlinkClick r:id="rId29" action="ppaction://hlinksldjump"/>
              </a:rPr>
              <a:t> </a:t>
            </a:r>
            <a:endParaRPr lang="ru-RU"/>
          </a:p>
        </p:txBody>
      </p:sp>
      <p:sp>
        <p:nvSpPr>
          <p:cNvPr id="3107" name="Прямоугольник 16"/>
          <p:cNvSpPr>
            <a:spLocks noChangeArrowheads="1"/>
          </p:cNvSpPr>
          <p:nvPr/>
        </p:nvSpPr>
        <p:spPr bwMode="auto">
          <a:xfrm>
            <a:off x="4014788" y="4432137"/>
            <a:ext cx="12874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>
                <a:hlinkClick r:id="rId30" action="ppaction://hlinksldjump"/>
              </a:rPr>
              <a:t>Тим</a:t>
            </a:r>
          </a:p>
          <a:p>
            <a:pPr algn="ctr"/>
            <a:r>
              <a:rPr lang="ru-RU" b="1">
                <a:hlinkClick r:id="rId30" action="ppaction://hlinksldjump"/>
              </a:rPr>
              <a:t>Бернес-Ли</a:t>
            </a:r>
            <a:r>
              <a:rPr lang="ru-RU">
                <a:hlinkClick r:id="rId30" action="ppaction://hlinksldjump"/>
              </a:rPr>
              <a:t> </a:t>
            </a:r>
            <a:endParaRPr lang="ru-RU"/>
          </a:p>
        </p:txBody>
      </p:sp>
      <p:sp>
        <p:nvSpPr>
          <p:cNvPr id="3109" name="Прямоугольник 18"/>
          <p:cNvSpPr>
            <a:spLocks noChangeArrowheads="1"/>
          </p:cNvSpPr>
          <p:nvPr/>
        </p:nvSpPr>
        <p:spPr bwMode="auto">
          <a:xfrm>
            <a:off x="5437861" y="4637086"/>
            <a:ext cx="15020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hlinkClick r:id="rId31" action="ppaction://hlinksldjump"/>
              </a:rPr>
              <a:t>Джон </a:t>
            </a:r>
            <a:r>
              <a:rPr lang="ru-RU" sz="1600" b="1" dirty="0" err="1" smtClean="0">
                <a:hlinkClick r:id="rId31" action="ppaction://hlinksldjump"/>
              </a:rPr>
              <a:t>Моучли</a:t>
            </a:r>
            <a:r>
              <a:rPr lang="ru-RU" sz="1600" b="1" dirty="0" smtClean="0">
                <a:hlinkClick r:id="rId31" action="ppaction://hlinksldjump"/>
              </a:rPr>
              <a:t> </a:t>
            </a:r>
            <a:endParaRPr lang="ru-RU" sz="1600" b="1" dirty="0">
              <a:hlinkClick r:id="rId31" action="ppaction://hlinksldjump"/>
            </a:endParaRPr>
          </a:p>
          <a:p>
            <a:pPr algn="ctr"/>
            <a:r>
              <a:rPr lang="ru-RU" sz="1600" b="1" dirty="0">
                <a:hlinkClick r:id="rId31" action="ppaction://hlinksldjump"/>
              </a:rPr>
              <a:t>и </a:t>
            </a:r>
            <a:r>
              <a:rPr lang="ru-RU" sz="1600" b="1" dirty="0" smtClean="0">
                <a:hlinkClick r:id="rId31" action="ppaction://hlinksldjump"/>
              </a:rPr>
              <a:t>Джон </a:t>
            </a:r>
            <a:r>
              <a:rPr lang="ru-RU" sz="1600" b="1" dirty="0" err="1" smtClean="0">
                <a:hlinkClick r:id="rId31" action="ppaction://hlinksldjump"/>
              </a:rPr>
              <a:t>Эккерт</a:t>
            </a:r>
            <a:endParaRPr lang="ru-RU" sz="1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126371" y="4674335"/>
            <a:ext cx="1033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hlinkClick r:id="rId32" action="ppaction://hlinksldjump"/>
              </a:rPr>
              <a:t>Алан</a:t>
            </a:r>
          </a:p>
          <a:p>
            <a:pPr algn="ctr"/>
            <a:r>
              <a:rPr lang="ru-RU" b="1" dirty="0" smtClean="0">
                <a:hlinkClick r:id="rId32" action="ppaction://hlinksldjump"/>
              </a:rPr>
              <a:t>Тьюринг</a:t>
            </a:r>
            <a:endParaRPr lang="ru-RU" dirty="0"/>
          </a:p>
        </p:txBody>
      </p:sp>
      <p:pic>
        <p:nvPicPr>
          <p:cNvPr id="39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1" t="3149" r="1071" b="22401"/>
          <a:stretch>
            <a:fillRect/>
          </a:stretch>
        </p:blipFill>
        <p:spPr bwMode="auto">
          <a:xfrm>
            <a:off x="4825687" y="2960978"/>
            <a:ext cx="1561263" cy="116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96781" y="3158208"/>
            <a:ext cx="1619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hlinkClick r:id="rId33" action="ppaction://hlinksldjump"/>
              </a:rPr>
              <a:t>Шарль </a:t>
            </a:r>
            <a:r>
              <a:rPr lang="ru-RU" sz="1600" b="1" dirty="0" err="1">
                <a:hlinkClick r:id="rId33" action="ppaction://hlinksldjump"/>
              </a:rPr>
              <a:t>Ксавье</a:t>
            </a:r>
            <a:r>
              <a:rPr lang="ru-RU" sz="1600" b="1" dirty="0">
                <a:hlinkClick r:id="rId33" action="ppaction://hlinksldjump"/>
              </a:rPr>
              <a:t> Томас де </a:t>
            </a:r>
            <a:r>
              <a:rPr lang="ru-RU" sz="1600" b="1" dirty="0" err="1">
                <a:hlinkClick r:id="rId33" action="ppaction://hlinksldjump"/>
              </a:rPr>
              <a:t>Кольмар</a:t>
            </a:r>
            <a:endParaRPr lang="ru-RU" sz="1600" b="1" dirty="0"/>
          </a:p>
        </p:txBody>
      </p:sp>
      <p:pic>
        <p:nvPicPr>
          <p:cNvPr id="40" name="Рисунок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1" t="3149" r="1071" b="22401"/>
          <a:stretch>
            <a:fillRect/>
          </a:stretch>
        </p:blipFill>
        <p:spPr bwMode="auto">
          <a:xfrm>
            <a:off x="3949699" y="5320666"/>
            <a:ext cx="1352551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20628" y="5462588"/>
            <a:ext cx="1289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4" action="ppaction://hlinksldjump"/>
              </a:rPr>
              <a:t>Стивен 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34" action="ppaction://hlinksldjump"/>
            </a:endParaRP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4" action="ppaction://hlinksldjump"/>
              </a:rPr>
              <a:t>Пол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4" action="ppaction://hlinksldjump"/>
              </a:rPr>
              <a:t>Джобс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2960" y="6200141"/>
            <a:ext cx="1755403" cy="4766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0438" y="6200141"/>
            <a:ext cx="17879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5" action="ppaction://hlinksldjump"/>
              </a:rPr>
              <a:t>Литература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643018" y="5949280"/>
            <a:ext cx="1335843" cy="83324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43018" y="6064057"/>
            <a:ext cx="11682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  <a:hlinkClick r:id="" action="ppaction://hlinkshowjump?jump=endshow"/>
              </a:rPr>
              <a:t>выход</a:t>
            </a:r>
            <a:endParaRPr lang="ru-RU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84575" y="6325667"/>
            <a:ext cx="1753394" cy="41952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51083" y="6200141"/>
            <a:ext cx="13606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6" action="ppaction://hlinksldjump"/>
              </a:rPr>
              <a:t>Вывод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" grpId="0"/>
      <p:bldP spid="3093" grpId="0"/>
      <p:bldP spid="3094" grpId="0"/>
      <p:bldP spid="3095" grpId="0"/>
      <p:bldP spid="3096" grpId="0"/>
      <p:bldP spid="3097" grpId="0"/>
      <p:bldP spid="3098" grpId="0"/>
      <p:bldP spid="3099" grpId="0"/>
      <p:bldP spid="3100" grpId="0"/>
      <p:bldP spid="3101" grpId="0"/>
      <p:bldP spid="3102" grpId="0"/>
      <p:bldP spid="3103" grpId="0"/>
      <p:bldP spid="3104" grpId="0"/>
      <p:bldP spid="3105" grpId="0"/>
      <p:bldP spid="3106" grpId="0"/>
      <p:bldP spid="3107" grpId="0"/>
      <p:bldP spid="3109" grpId="0"/>
      <p:bldP spid="2" grpId="0"/>
      <p:bldP spid="3" grpId="0"/>
      <p:bldP spid="4" grpId="0"/>
      <p:bldP spid="5" grpId="0" animBg="1"/>
      <p:bldP spid="6" grpId="0"/>
      <p:bldP spid="7" grpId="0" animBg="1"/>
      <p:bldP spid="7" grpId="1" animBg="1"/>
      <p:bldP spid="8" grpId="0"/>
      <p:bldP spid="8" grpId="1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79"/>
            <a:ext cx="4572000" cy="59093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Мухаммед ибн Муса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Хорезми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около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783-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около 850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хорезмийский,центральноазиатский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математик, астроном и географ, основатель классической алгебры.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Ал-Хорезми написал книгу «Об индийском счёте», способствовавшую популяризации десятичной позиционной системы записи чисел во всём Халифате, вплоть до Испании. В 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XII веке</a:t>
            </a:r>
            <a:r>
              <a:rPr lang="ru-RU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 книга была переведена на латинский язык и сыграла очень большую роль в развитии европейской арифметики и внедрении индо-арабских цифр. Имя автора, в латинизированной форме (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Algorismus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Algorithmus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стало обозначать в средневековой Европе всю систему десятичной арифметики; отсюда берёт начало современный термин 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впервые использованный Лейбницем.</a:t>
            </a:r>
          </a:p>
        </p:txBody>
      </p:sp>
      <p:pic>
        <p:nvPicPr>
          <p:cNvPr id="1026" name="Рисунок 3" descr="Описание: Abu Abdullah Muhammad bin Musa al-Khwariz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366" y="548679"/>
            <a:ext cx="3833691" cy="5137146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4">
            <a:hlinkClick r:id="rId4" action="ppaction://hlinksldjump">
              <a:snd r:embed="rId5" name="whoosh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387148"/>
            <a:ext cx="698376" cy="47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shred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572000" cy="649408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Аристотель (384 — 322 гг. до </a:t>
            </a: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н.э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 Ученый и философ. Он пытался дать ответ на вопрос: «Как мы рассуждаем», изучал правила мышления. Подверг человеческое мышление всестороннему анализу. Определил основные формы мышления: понятие, суждение, умозаключение. Его трактаты по логике объединены в сборнике «Органон».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книгах «Органона»: «Топика», «Аналитики», в «Герменевтике» и др. мыслитель разрабатывает важнейшие категории и законы мышления, создает теорию доказательства, формулирует систему дедуктивных умозаключений. Дедукция (от лат. </a:t>
            </a:r>
            <a:r>
              <a:rPr lang="ru-RU" sz="20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deductio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выведение) позволяет выводить истинное знание о единичных явлениях, исходя из общих закономерностей.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Логику Аристотеля называют формальной логикой.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96752"/>
            <a:ext cx="3571875" cy="42862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124" name="Рисунок 3">
            <a:hlinkClick r:id="rId4" action="ppaction://hlinksldjump">
              <a:snd r:embed="rId5" name="whoosh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342934"/>
            <a:ext cx="783831" cy="52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31278" y="0"/>
            <a:ext cx="4499992" cy="67403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Джон Непер (1550 - 1617)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1614 году шотландский математик Джон Непер изобрел таблицы логарифмов. Принцип их заключался в том, что каждому числу соответствует свое специальное число - логарифм. Логарифмы очень упрощают деление и умножение. Например, для умножения двух чисел складывают их логарифмы. результат находят в таблице логарифмов. В дальнейшем им была изобретена логарифмическая линейка, которой пользовались до70-х годов нашего века.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19" y="908720"/>
            <a:ext cx="4041968" cy="475252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148" name="Рисунок 3">
            <a:hlinkClick r:id="rId4" action="ppaction://hlinksldjump">
              <a:snd r:embed="rId5" name="whoosh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8750"/>
            <a:ext cx="755576" cy="5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76" y="31478"/>
            <a:ext cx="9144000" cy="230832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Блез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Паскаль (1623 - 1662)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 1642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году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французский математик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Блез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Паскаль сконструировал счетное устройство, чтобы облегчить труд своего отца - налогового инспектора, которому приходилось  производить немало сложных вычислений. Устройство Паскаля "умело" только складывать и вычитать. Отец и сын вложили в создание своего устройства большие деньги, но  против счетного устройства Паскаля выступили клерки - они боялись потерять из-за него работу, а также работодатели, считавшие, что лучше нанять дешевых счетоводов, чем покупать дорогую машину. </a:t>
            </a:r>
          </a:p>
        </p:txBody>
      </p:sp>
      <p:pic>
        <p:nvPicPr>
          <p:cNvPr id="2050" name="Picture 2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4740"/>
            <a:ext cx="3024336" cy="413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 descr="pascal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3149600"/>
            <a:ext cx="34528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 rot="747267">
            <a:off x="5509071" y="3275478"/>
            <a:ext cx="2954656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  <a:latin typeface="Segoe Script" pitchFamily="34" charset="0"/>
                <a:cs typeface="+mn-cs"/>
              </a:rPr>
              <a:t>Счетное устройство</a:t>
            </a:r>
          </a:p>
        </p:txBody>
      </p:sp>
      <p:pic>
        <p:nvPicPr>
          <p:cNvPr id="7174" name="Рисунок 6">
            <a:hlinkClick r:id="rId5" action="ppaction://hlinksldjump">
              <a:snd r:embed="rId6" name="whoosh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831" y="6309319"/>
            <a:ext cx="812169" cy="54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5417"/>
            <a:ext cx="5072645" cy="686341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Готфрид Лейбниц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(1646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 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-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1716)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 1673 году выдающийся немецкий ученый Готфрид Лейбниц построил первую счетную машину, способную механически выполнять все четыре действия арифметики. Ряд важнейших ее механизмов применяли вплоть до середины 20 века в некоторых типах машин. к типу машины Лейбница могут быть отнесены все машины,  в частности и первые ЭВМ, производившие умножение как многократное сложение, а деление - как многократное вычитание. Главным достоинством вех этих машин являлись более высокие, чем у человека, скорость и точность вычислений. Их создание продемонстрировало принципиальную возможность механизации интеллектуальной деятельности человека.  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95" l="25166" r="88411">
                        <a14:foregroundMark x1="61589" y1="33265" x2="60762" y2="51540"/>
                        <a14:foregroundMark x1="57119" y1="37166" x2="53808" y2="40862"/>
                        <a14:foregroundMark x1="51159" y1="36756" x2="45530" y2="36756"/>
                        <a14:foregroundMark x1="56954" y1="70021" x2="65232" y2="96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38" r="12705"/>
          <a:stretch/>
        </p:blipFill>
        <p:spPr>
          <a:xfrm flipH="1">
            <a:off x="6031158" y="0"/>
            <a:ext cx="3112841" cy="3717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196" name="Рисунок 3">
            <a:hlinkClick r:id="rId5" action="ppaction://hlinksldjump">
              <a:snd r:embed="rId6" name="whoosh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3" y="6360068"/>
            <a:ext cx="755575" cy="50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171" l="0" r="100000">
                        <a14:backgroundMark x1="62768" y1="5183" x2="85919" y2="9756"/>
                        <a14:backgroundMark x1="97375" y1="43598" x2="98091" y2="49390"/>
                        <a14:backgroundMark x1="10979" y1="26220" x2="15513" y2="28963"/>
                        <a14:backgroundMark x1="1671" y1="21646" x2="2625" y2="32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75" y="3717032"/>
            <a:ext cx="3396537" cy="2658864"/>
          </a:xfrm>
          <a:prstGeom prst="rect">
            <a:avLst/>
          </a:prstGeom>
          <a:effectLst/>
        </p:spPr>
      </p:pic>
      <p:sp>
        <p:nvSpPr>
          <p:cNvPr id="5" name="Прямоугольник 4"/>
          <p:cNvSpPr/>
          <p:nvPr/>
        </p:nvSpPr>
        <p:spPr>
          <a:xfrm rot="428186">
            <a:off x="6016706" y="4074953"/>
            <a:ext cx="1830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счетная машина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3603" y="4270564"/>
            <a:ext cx="9144000" cy="258532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Джордж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Буль (1815 — 1864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Развил идеи Г. Лейбница. Считается основоположником математической логики (булевой алгебры).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Свои математические исследования Буль начал с разработки операторных методов анализа и теории дифференциальных уравнений, затем занялся математической логикой. В основных трудах Буля "математический анализ логики, являющийся опытом исчисления дедуктивного рассуждения" и "исследование законов мышления, в которых основаны математические теории логики и вероятности" были заложены основы математической логики.</a:t>
            </a:r>
          </a:p>
        </p:txBody>
      </p:sp>
      <p:pic>
        <p:nvPicPr>
          <p:cNvPr id="9219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893" y="-6742"/>
            <a:ext cx="40005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5">
            <a:hlinkClick r:id="rId4" action="ppaction://hlinksldjump">
              <a:snd r:embed="rId5" name="whoosh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827584" cy="55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2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1420</Words>
  <Application>Microsoft Office PowerPoint</Application>
  <PresentationFormat>Экран (4:3)</PresentationFormat>
  <Paragraphs>144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</dc:creator>
  <cp:lastModifiedBy>Влад</cp:lastModifiedBy>
  <cp:revision>60</cp:revision>
  <dcterms:created xsi:type="dcterms:W3CDTF">2012-02-20T15:20:47Z</dcterms:created>
  <dcterms:modified xsi:type="dcterms:W3CDTF">2012-02-26T16:03:01Z</dcterms:modified>
</cp:coreProperties>
</file>